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8" r:id="rId8"/>
    <p:sldId id="279" r:id="rId9"/>
    <p:sldId id="280" r:id="rId10"/>
    <p:sldId id="281" r:id="rId11"/>
    <p:sldId id="283" r:id="rId12"/>
    <p:sldId id="282" r:id="rId13"/>
    <p:sldId id="284" r:id="rId14"/>
    <p:sldId id="285" r:id="rId15"/>
    <p:sldId id="286" r:id="rId16"/>
    <p:sldId id="287" r:id="rId17"/>
    <p:sldId id="289" r:id="rId18"/>
    <p:sldId id="288" r:id="rId19"/>
    <p:sldId id="262" r:id="rId20"/>
    <p:sldId id="263" r:id="rId21"/>
    <p:sldId id="276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2539-8826-4AB2-9B6B-47CB2399669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D9A7D81-E085-4E41-B0FF-E1598A981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77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2539-8826-4AB2-9B6B-47CB2399669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D9A7D81-E085-4E41-B0FF-E1598A981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815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2539-8826-4AB2-9B6B-47CB2399669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D9A7D81-E085-4E41-B0FF-E1598A98125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1585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2539-8826-4AB2-9B6B-47CB2399669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D9A7D81-E085-4E41-B0FF-E1598A981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80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2539-8826-4AB2-9B6B-47CB2399669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D9A7D81-E085-4E41-B0FF-E1598A98125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9698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2539-8826-4AB2-9B6B-47CB2399669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D9A7D81-E085-4E41-B0FF-E1598A981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357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2539-8826-4AB2-9B6B-47CB2399669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7D81-E085-4E41-B0FF-E1598A981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353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2539-8826-4AB2-9B6B-47CB2399669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7D81-E085-4E41-B0FF-E1598A981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4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2539-8826-4AB2-9B6B-47CB2399669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7D81-E085-4E41-B0FF-E1598A981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345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2539-8826-4AB2-9B6B-47CB2399669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D9A7D81-E085-4E41-B0FF-E1598A981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213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2539-8826-4AB2-9B6B-47CB2399669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D9A7D81-E085-4E41-B0FF-E1598A981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833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2539-8826-4AB2-9B6B-47CB2399669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D9A7D81-E085-4E41-B0FF-E1598A981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157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2539-8826-4AB2-9B6B-47CB2399669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7D81-E085-4E41-B0FF-E1598A981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439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2539-8826-4AB2-9B6B-47CB2399669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7D81-E085-4E41-B0FF-E1598A981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147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2539-8826-4AB2-9B6B-47CB2399669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7D81-E085-4E41-B0FF-E1598A981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705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2539-8826-4AB2-9B6B-47CB2399669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D9A7D81-E085-4E41-B0FF-E1598A981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538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A2539-8826-4AB2-9B6B-47CB2399669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D9A7D81-E085-4E41-B0FF-E1598A981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07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54630" y="445770"/>
            <a:ext cx="9663148" cy="189738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Педагогика Марии      </a:t>
            </a:r>
            <a:r>
              <a:rPr lang="ru-RU" dirty="0" err="1" smtClean="0">
                <a:solidFill>
                  <a:srgbClr val="FF0000"/>
                </a:solidFill>
              </a:rPr>
              <a:t>Монтессори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48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3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8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6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3877"/>
            <a:ext cx="5125156" cy="38438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801" y="-254704"/>
            <a:ext cx="5130800" cy="3848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79990"/>
            <a:ext cx="5164667" cy="387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4667" y="3461455"/>
            <a:ext cx="4852341" cy="363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5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944"/>
            <a:ext cx="4054592" cy="30409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592" y="119945"/>
            <a:ext cx="4408311" cy="30409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044" y="2998611"/>
            <a:ext cx="5390444" cy="40428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400" y="3131255"/>
            <a:ext cx="5213585" cy="39101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2903" y="119944"/>
            <a:ext cx="3864376" cy="289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110" y="-45720"/>
            <a:ext cx="5181600" cy="3886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490" y="-45720"/>
            <a:ext cx="5059680" cy="37947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40480"/>
            <a:ext cx="4046220" cy="30346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220" y="3626167"/>
            <a:ext cx="4617720" cy="3463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1520" y="3303270"/>
            <a:ext cx="4358640" cy="32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5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09" y="0"/>
            <a:ext cx="4109156" cy="30818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565" y="1"/>
            <a:ext cx="4109155" cy="30818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23" y="3081867"/>
            <a:ext cx="4726282" cy="35447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414" y="0"/>
            <a:ext cx="4109156" cy="30818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6105" y="3081867"/>
            <a:ext cx="5375392" cy="403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8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88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7200" y="513645"/>
            <a:ext cx="10363200" cy="6344355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Дети в стране великанов</a:t>
            </a:r>
          </a:p>
          <a:p>
            <a:r>
              <a:rPr lang="ru-RU" dirty="0"/>
              <a:t>До </a:t>
            </a:r>
            <a:r>
              <a:rPr lang="ru-RU" dirty="0" err="1"/>
              <a:t>Монтессори</a:t>
            </a:r>
            <a:r>
              <a:rPr lang="ru-RU" dirty="0"/>
              <a:t> никто всерьез не задумывался о том, что малышу неудобно жить в мире, где все сделано для взрослых и где он чувствует себя как Гулливер, попавший в страну великанов. Такой взрослый мир кажется ребенку хаосом, где все зависит от воли великана-взрослого, порой несправедливого и даже жестокого, не готового заплатить самую ничтожную цену за исследование ребенком окружающего мира. Так, стакан, разбитый ребенком, может вызвать у взрослого гнев и послужить для ребенка знаком, что он не имеет права на ошибку. </a:t>
            </a:r>
            <a:r>
              <a:rPr lang="ru-RU" dirty="0" err="1"/>
              <a:t>Монтессори</a:t>
            </a:r>
            <a:r>
              <a:rPr lang="ru-RU" dirty="0"/>
              <a:t> со страниц своих трудов пыталась донести до всех, что дети - не куклы в руках родителей и педагогов, что у них есть свои интересы и потребности, которые необходимо учитывать в процессе воспитания. Она сделала вывод, который актуален и по сей день: "Чтобы воспитывать ребенка, - надо его знать, чтобы его знать, - надо за ним наблюдать, а чтобы за ним наблюдать, - надо дать ему свободу". И действительно, наблюдать за ребенком, насильно усаженным за парту, бессмысленно - что-либо, кроме быстрой потери интереса ко всему происходящему, вы вряд ли увидите. Но когда ребенок занят важной и интересной для него деятельностью, можно без труда заметить, как проявляется его личность. Наблюдение за многими детьми (но не за детским коллективом) позволяет вывести закономерности в развитии детей. Так постепенно в ходе экспериментов с дидактическим материалом и наблюдений за детьми и сформировалось то, что сегодня принято называть методом </a:t>
            </a:r>
            <a:r>
              <a:rPr lang="ru-RU" dirty="0" err="1"/>
              <a:t>Монтессори</a:t>
            </a:r>
            <a:r>
              <a:rPr lang="ru-RU" dirty="0"/>
              <a:t>. Коротко Мария </a:t>
            </a:r>
            <a:r>
              <a:rPr lang="ru-RU" dirty="0" err="1"/>
              <a:t>Монтессори</a:t>
            </a:r>
            <a:r>
              <a:rPr lang="ru-RU" dirty="0"/>
              <a:t> назовет его "помощью жизни". В этом смысле ее метод не имеет никакого отношения к многочисленным технологиям раннего развития, потому что развитие имеет свои законы, которые нельзя нарушать, и свой темп, который опасно форсировать. Другое дело, что темп у каждого ребенка свой, и задача педагога состоит в том, чтобы устранить препятствия на пути естественного развития малыша. В современном понимании эта задача не отличается от задачи воспитания, под которым понимают целенаправленное создание условий для развития человека. Система </a:t>
            </a:r>
            <a:r>
              <a:rPr lang="ru-RU" dirty="0" err="1"/>
              <a:t>Монтессори</a:t>
            </a:r>
            <a:r>
              <a:rPr lang="ru-RU" dirty="0"/>
              <a:t> предлагает свой целостный и логичный путь воспитания, который коротко можно передать одной емкой фразой: "Свободная работа ребенка в специально подготовленной среде".</a:t>
            </a:r>
          </a:p>
        </p:txBody>
      </p:sp>
    </p:spTree>
    <p:extLst>
      <p:ext uri="{BB962C8B-B14F-4D97-AF65-F5344CB8AC3E}">
        <p14:creationId xmlns:p14="http://schemas.microsoft.com/office/powerpoint/2010/main" val="261293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178" y="466725"/>
            <a:ext cx="4557889" cy="5132564"/>
          </a:xfrm>
        </p:spPr>
        <p:txBody>
          <a:bodyPr>
            <a:normAutofit/>
          </a:bodyPr>
          <a:lstStyle/>
          <a:p>
            <a:r>
              <a:rPr lang="ru-RU" sz="7200" dirty="0" smtClean="0"/>
              <a:t>       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1556" y="722489"/>
            <a:ext cx="5822244" cy="5454474"/>
          </a:xfrm>
        </p:spPr>
        <p:txBody>
          <a:bodyPr/>
          <a:lstStyle/>
          <a:p>
            <a:r>
              <a:rPr lang="ru-RU" dirty="0" smtClean="0"/>
              <a:t>Биография </a:t>
            </a:r>
            <a:r>
              <a:rPr lang="ru-RU" dirty="0"/>
              <a:t>Марии </a:t>
            </a:r>
            <a:r>
              <a:rPr lang="ru-RU" dirty="0" err="1"/>
              <a:t>Монтессори</a:t>
            </a:r>
            <a:r>
              <a:rPr lang="ru-RU" dirty="0"/>
              <a:t> Родилась 31 августа в 1870 году в Италии, в городе </a:t>
            </a:r>
            <a:r>
              <a:rPr lang="ru-RU" dirty="0" err="1"/>
              <a:t>Чиаpавалле</a:t>
            </a:r>
            <a:r>
              <a:rPr lang="ru-RU" dirty="0"/>
              <a:t>, была единственным ребенком </a:t>
            </a:r>
            <a:r>
              <a:rPr lang="ru-RU" dirty="0" err="1"/>
              <a:t>Алессандpо</a:t>
            </a:r>
            <a:r>
              <a:rPr lang="ru-RU" dirty="0"/>
              <a:t> и </a:t>
            </a:r>
            <a:r>
              <a:rPr lang="ru-RU" dirty="0" err="1"/>
              <a:t>Рейнильде</a:t>
            </a:r>
            <a:r>
              <a:rPr lang="ru-RU" dirty="0"/>
              <a:t> </a:t>
            </a:r>
            <a:r>
              <a:rPr lang="ru-RU" dirty="0" err="1"/>
              <a:t>Монтессоpи</a:t>
            </a:r>
            <a:r>
              <a:rPr lang="ru-RU" dirty="0"/>
              <a:t>. Ее отец был высокопоставленным государственным чиновником, а мать происходила из старейшего итальянского рода </a:t>
            </a:r>
            <a:r>
              <a:rPr lang="ru-RU" dirty="0" err="1"/>
              <a:t>Стопани</a:t>
            </a:r>
            <a:r>
              <a:rPr lang="ru-RU" dirty="0"/>
              <a:t>, в котором преобладали ученые.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166" y="297011"/>
            <a:ext cx="4480750" cy="587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0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644" y="191911"/>
            <a:ext cx="1193235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Сочетание дисциплины и свободы</a:t>
            </a:r>
          </a:p>
          <a:p>
            <a:r>
              <a:rPr lang="ru-RU" dirty="0"/>
              <a:t>Свобода достаточно часто понимается как вседозволенность, разгул и анархия - ничем и никем не ограниченная воля. Уже в первой своей книге </a:t>
            </a:r>
            <a:r>
              <a:rPr lang="ru-RU" dirty="0" err="1"/>
              <a:t>Монтессори</a:t>
            </a:r>
            <a:r>
              <a:rPr lang="ru-RU" dirty="0"/>
              <a:t> пояснила, что ее понимание свободы не имеет никакого отношения к свободе социальной. Прежде всего ее интересует независимость ребенка от воли взрослого. Человек независим, когда он умеет обслуживать себя сам, когда он может освоить новое с минимальной посторонней помощью. Тех, кто впервые попадает в группы </a:t>
            </a:r>
            <a:r>
              <a:rPr lang="ru-RU" dirty="0" err="1"/>
              <a:t>Монтессори</a:t>
            </a:r>
            <a:r>
              <a:rPr lang="ru-RU" dirty="0"/>
              <a:t>, удивляет, что дети в них свободно перемещаются по классу, берут с полок любые предметы, но при этом никто не бегает и не кричит. Дети сосредоточенно работают и без напоминания взрослых ставят взятый материал именно туда, откуда его взяли. Это поразительное сочетание дисциплины и свободы - прямое следствие независимости, которой ребенок в детских садах </a:t>
            </a:r>
            <a:r>
              <a:rPr lang="ru-RU" dirty="0" err="1"/>
              <a:t>Монтессори</a:t>
            </a:r>
            <a:r>
              <a:rPr lang="ru-RU" dirty="0"/>
              <a:t> проникается в первые же месяцы после прихода в группу. Такая свобода действий позволяет ослабить социальные узы, ограничивающие активность ребенка. Более того, специально подготовленная среда поощряет деятельность детей, стимулируя их осознанный выбор того или иного действия. По мнению Марии </a:t>
            </a:r>
            <a:r>
              <a:rPr lang="ru-RU" dirty="0" err="1"/>
              <a:t>Монтессори</a:t>
            </a:r>
            <a:r>
              <a:rPr lang="ru-RU" dirty="0"/>
              <a:t>, в результате свободной деятельности ребенок сам строит себя как личность. Вместе с тем, у </a:t>
            </a:r>
            <a:r>
              <a:rPr lang="ru-RU" dirty="0" err="1"/>
              <a:t>Монтессори</a:t>
            </a:r>
            <a:r>
              <a:rPr lang="ru-RU" dirty="0"/>
              <a:t> свобода - не вседозволенность, а защита права ребенка на индивидуальность, на принятие самостоятельного, ответственного решения. Малыш воспринимается как личность, имеющая право на собственное мнение. Конечно, с таким ребенком труднее. Он требует уважения к себе и к тому, что он делает. Ему надо доходчиво объяснить каждое свое действие, потому что он готов отстаивать свое мнение в споре со взрослым. Вместе с тем с таким ребенком проще: он уважает не только себя, но и других людей, хорошо знающих свое дело. Он способен не только поражать взрослых открытиями, но и сотрудничать с ними. Только сотрудничество это происходит не так, как хочет сильная сторона - взрослый, а так, как договорились взрослый и ребенок, приняв общие правила взаимодействия.</a:t>
            </a:r>
          </a:p>
        </p:txBody>
      </p:sp>
    </p:spTree>
    <p:extLst>
      <p:ext uri="{BB962C8B-B14F-4D97-AF65-F5344CB8AC3E}">
        <p14:creationId xmlns:p14="http://schemas.microsoft.com/office/powerpoint/2010/main" val="336656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67" y="1"/>
            <a:ext cx="9572977" cy="705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4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6291431" cy="113695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4622" y="124177"/>
            <a:ext cx="9719734" cy="659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2444" y="135468"/>
            <a:ext cx="10024534" cy="651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3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1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6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9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1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5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0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4960" y="624110"/>
            <a:ext cx="6109652" cy="528711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Будучи еще в начальной школе, Мария заметила, что обучение и экзамены даются ей легко, поэтому она начала заниматься с присущей ей дисциплинированностью. Особую старательность она проявила в математике. Из воспоминаний ее одноклассниц мы узнаем, что даже в театр Мария брала с собой учебник и решала в полутемноте задачки, радуясь найденному </a:t>
            </a:r>
            <a:r>
              <a:rPr lang="ru-RU" dirty="0" err="1"/>
              <a:t>неоpдинаpному</a:t>
            </a:r>
            <a:r>
              <a:rPr lang="ru-RU" dirty="0"/>
              <a:t> решению. Всегда отличавшаяся силой воли, Мария, однажды серьёзно заболев, сказала матери: «Не бойся, мама, я не могу умереть, мне слишком многое предстоит сделать». Ребёнок уже тогда поставил себе великие цели, которые позже выдвинут его из толпы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  </a:t>
            </a:r>
            <a:r>
              <a:rPr lang="ru-RU" dirty="0"/>
              <a:t>В 12 лет она мечтает об учебе в гимназии, которую посещать лицам женского пола запрещалось, но ее настойчивость победила все преграды и она была принята в техническую школу для юношей. Здесь Мария решила, что сделает все от нее зависящее, чтобы воспрепятствовать подавлению личности учащегося</a:t>
            </a:r>
            <a:r>
              <a:rPr lang="ru-RU" dirty="0" smtClean="0"/>
              <a:t>. 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" y="624110"/>
            <a:ext cx="476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2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7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2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6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7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77" y="377189"/>
            <a:ext cx="3822418" cy="283738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0640" y="377189"/>
            <a:ext cx="6617970" cy="606932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Вспоминая свою учёбу в средней школе </a:t>
            </a:r>
            <a:r>
              <a:rPr lang="ru-RU" dirty="0" err="1"/>
              <a:t>Буонаротти</a:t>
            </a:r>
            <a:r>
              <a:rPr lang="ru-RU" dirty="0"/>
              <a:t>, </a:t>
            </a:r>
            <a:r>
              <a:rPr lang="ru-RU" dirty="0" err="1"/>
              <a:t>Монтессори</a:t>
            </a:r>
            <a:r>
              <a:rPr lang="ru-RU" dirty="0"/>
              <a:t> в последствии напишет: «Там учили, но не образовывали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 </a:t>
            </a:r>
            <a:r>
              <a:rPr lang="ru-RU" dirty="0"/>
              <a:t>В шестнадцать лет она стала единственной девушкой, зачисленной в Политехнический институт Леонардо да Винчи, где специализировалась в математике и точных науках. В двадцать лет (в 1890 году) </a:t>
            </a:r>
            <a:r>
              <a:rPr lang="ru-RU" dirty="0" err="1"/>
              <a:t>Монтессори</a:t>
            </a:r>
            <a:r>
              <a:rPr lang="ru-RU" dirty="0"/>
              <a:t> окончила институт и её интересы с инженерии переключились на медицину</a:t>
            </a:r>
            <a:r>
              <a:rPr lang="ru-RU" dirty="0" smtClean="0"/>
              <a:t>.</a:t>
            </a:r>
          </a:p>
          <a:p>
            <a:r>
              <a:rPr lang="ru-RU" dirty="0"/>
              <a:t>Когда девушка пришла к директору Медицинской школы при Римском университете Гвидо </a:t>
            </a:r>
            <a:r>
              <a:rPr lang="ru-RU" dirty="0" err="1"/>
              <a:t>Бачелли</a:t>
            </a:r>
            <a:r>
              <a:rPr lang="ru-RU" dirty="0"/>
              <a:t>, тот проинформировал её, что желание стать врачом «не только беспрецедентно, но и немыслимо для женщины» </a:t>
            </a:r>
            <a:r>
              <a:rPr lang="ru-RU" dirty="0" smtClean="0"/>
              <a:t> </a:t>
            </a:r>
            <a:r>
              <a:rPr lang="ru-RU" dirty="0"/>
              <a:t>Но от </a:t>
            </a:r>
            <a:r>
              <a:rPr lang="ru-RU" dirty="0" err="1"/>
              <a:t>Монтессори</a:t>
            </a:r>
            <a:r>
              <a:rPr lang="ru-RU" dirty="0"/>
              <a:t> не так-то легко можно было отвязаться, и она сообщила директору: «Я знаю, что всё равно стану доктором медицины». Отец пытался отговорить свою волевую дочь, но та проигнорировала его. Когда в приёме ей было отказано, она обратилась к Папе Льву XIII. Он вмешался и первой женщине-студентке Римского университета поступление было </a:t>
            </a:r>
            <a:r>
              <a:rPr lang="ru-RU" dirty="0" smtClean="0"/>
              <a:t>разрешено.</a:t>
            </a:r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767" y="2606182"/>
            <a:ext cx="3577873" cy="417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2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7644" y="0"/>
            <a:ext cx="3251200" cy="670559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6222" y="0"/>
            <a:ext cx="6220178" cy="6857999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С поступлением у </a:t>
            </a:r>
            <a:r>
              <a:rPr lang="ru-RU" dirty="0" err="1"/>
              <a:t>Монтессори</a:t>
            </a:r>
            <a:r>
              <a:rPr lang="ru-RU" dirty="0"/>
              <a:t> начались неприятности. Студенты-мужчины изводили её и насмехались над ней, так что некоторые лекции были просто невыносимыми. В Италии конца века считалось совершенно немыслимым, чтобы мужчины и женщины вместе смотрели на обнажённое тело, даже если это был труп. Руководство факультета вынудило Марию заниматься анатомией по ночам одной; вот она и рассекала трупы в зловеще тёмном зале. Руководство школы и факультета полагало, что подобный опыт поубавит у </a:t>
            </a:r>
            <a:r>
              <a:rPr lang="ru-RU" dirty="0" err="1"/>
              <a:t>Монтессори</a:t>
            </a:r>
            <a:r>
              <a:rPr lang="ru-RU" dirty="0"/>
              <a:t> энтузиазма и она вскоре бросит учёбу</a:t>
            </a:r>
            <a:r>
              <a:rPr lang="ru-RU" dirty="0" smtClean="0"/>
              <a:t>. </a:t>
            </a:r>
            <a:r>
              <a:rPr lang="ru-RU" dirty="0"/>
              <a:t>10 июля 1896 года Мария </a:t>
            </a:r>
            <a:r>
              <a:rPr lang="ru-RU" dirty="0" err="1"/>
              <a:t>Монтессори</a:t>
            </a:r>
            <a:r>
              <a:rPr lang="ru-RU" dirty="0"/>
              <a:t> получила диплом и стала первой женщиной-врачом в Италии».</a:t>
            </a:r>
          </a:p>
          <a:p>
            <a:r>
              <a:rPr lang="ru-RU" b="1" dirty="0"/>
              <a:t>Начало педагогической </a:t>
            </a:r>
            <a:r>
              <a:rPr lang="ru-RU" b="1" dirty="0" smtClean="0"/>
              <a:t>деятельности</a:t>
            </a:r>
          </a:p>
          <a:p>
            <a:r>
              <a:rPr lang="ru-RU" b="1" dirty="0" smtClean="0"/>
              <a:t> </a:t>
            </a:r>
            <a:r>
              <a:rPr lang="ru-RU" dirty="0"/>
              <a:t>Биография Марии </a:t>
            </a:r>
            <a:r>
              <a:rPr lang="ru-RU" dirty="0" err="1"/>
              <a:t>Монтессори</a:t>
            </a:r>
            <a:r>
              <a:rPr lang="ru-RU" dirty="0"/>
              <a:t> повествует о том, что еще с последних лет обучения Мария была ассистентом в больнице, а с 1896 года, после защиты диссертации по психиатрии, стала заниматься практикой в клинике. Здесь она впервые встретила детей с ограниченными способностями, после чего обратилась к медицинской литературе об адаптации этой особенной категории детей в обществе. Работы психиатра Эдуарда </a:t>
            </a:r>
            <a:r>
              <a:rPr lang="ru-RU" dirty="0" err="1"/>
              <a:t>Сегена</a:t>
            </a:r>
            <a:r>
              <a:rPr lang="ru-RU" dirty="0"/>
              <a:t> и специалиста по работе с глухонемыми людьми Жана Марка </a:t>
            </a:r>
            <a:r>
              <a:rPr lang="ru-RU" dirty="0" err="1"/>
              <a:t>Итара</a:t>
            </a:r>
            <a:r>
              <a:rPr lang="ru-RU" dirty="0"/>
              <a:t> сильно повлияли на </a:t>
            </a:r>
            <a:r>
              <a:rPr lang="ru-RU" dirty="0" err="1"/>
              <a:t>Монтессори</a:t>
            </a:r>
            <a:r>
              <a:rPr lang="ru-RU" dirty="0"/>
              <a:t> и ее деятельность. Она была убеждена, что таким детям большую пользу принесет грамотная педагогическая работа, чем медицинские препараты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29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156" y="158044"/>
            <a:ext cx="5034844" cy="383822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912" y="158044"/>
            <a:ext cx="6333066" cy="6412088"/>
          </a:xfrm>
        </p:spPr>
        <p:txBody>
          <a:bodyPr>
            <a:noAutofit/>
          </a:bodyPr>
          <a:lstStyle/>
          <a:p>
            <a:r>
              <a:rPr lang="ru-RU" sz="1200" dirty="0"/>
              <a:t>Он </a:t>
            </a:r>
            <a:r>
              <a:rPr lang="ru-RU" sz="1200" dirty="0" smtClean="0"/>
              <a:t>(Эдуард </a:t>
            </a:r>
            <a:r>
              <a:rPr lang="ru-RU" sz="1200" dirty="0" err="1" smtClean="0"/>
              <a:t>Сеген</a:t>
            </a:r>
            <a:r>
              <a:rPr lang="ru-RU" sz="1200" dirty="0" smtClean="0"/>
              <a:t>) предположил</a:t>
            </a:r>
            <a:r>
              <a:rPr lang="ru-RU" sz="1200" dirty="0"/>
              <a:t>, что дети с особенностями в развитии отличаются от "нормальных" только тем, что лишены естественной инициативности, которая может быть им возвращена с помощью специального стимульного материала. Эту идею, да и сами стимульные материалы, Мария </a:t>
            </a:r>
            <a:r>
              <a:rPr lang="ru-RU" sz="1200" dirty="0" err="1"/>
              <a:t>Монтессори</a:t>
            </a:r>
            <a:r>
              <a:rPr lang="ru-RU" sz="1200" dirty="0"/>
              <a:t> и положила в основу работы с детьми, которых в ее время, не дифференцируя диагноз, называли идиотами. Результаты превзошли все ожидания: через два года считающиеся безнадежными дети не только научились читать и писать, но и выиграли школьную олимпиаду в Риме, где участвовали и так называемые "нормальные" дети. Успех воодушевил </a:t>
            </a:r>
            <a:r>
              <a:rPr lang="ru-RU" sz="1200" dirty="0" err="1"/>
              <a:t>Монтессори</a:t>
            </a:r>
            <a:r>
              <a:rPr lang="ru-RU" sz="1200" dirty="0"/>
              <a:t>, и она решила серьезно заняться педагогикой. Будучи врачом, она исходила из понятных ей биологических аналогий: пребывая в утробе матери, ребенок находится в безопасности и получает все необходимое для своего развития; в момент же рождения он испытывает серьезный стресс, который может негативно отразиться на его личности. После рождения количество таких негативных воздействий возрастает. Значит, надо обезопасить малыша от них и занять его деятельностью, развивающей его природных способности. Для этого </a:t>
            </a:r>
            <a:r>
              <a:rPr lang="ru-RU" sz="1200" dirty="0" err="1"/>
              <a:t>Монтессори</a:t>
            </a:r>
            <a:r>
              <a:rPr lang="ru-RU" sz="1200" dirty="0"/>
              <a:t> предложила создать специальную среду, отличную как от домашней, так и от казенной обстановки традиционного класса. Появившись 100 лет назад, система </a:t>
            </a:r>
            <a:r>
              <a:rPr lang="ru-RU" sz="1200" dirty="0" err="1"/>
              <a:t>Монтессори</a:t>
            </a:r>
            <a:r>
              <a:rPr lang="ru-RU" sz="1200" dirty="0"/>
              <a:t>, ориентированная на развитие детей, совершенствовалась и завоевывала мир. Сегодня под эгидой созданной Марией </a:t>
            </a:r>
            <a:r>
              <a:rPr lang="ru-RU" sz="1200" dirty="0" err="1"/>
              <a:t>Монтессори</a:t>
            </a:r>
            <a:r>
              <a:rPr lang="ru-RU" sz="1200" dirty="0"/>
              <a:t> Международной ассоциации (AMI) существует сеть курсов, которая готовит педагогов для работы с детьми от 0 до 3, от 3 до 6, и от 6 до 12 лет. Каждый возраст требует подготовки своей особой среды, и помещать ребенка одного возраста в среду для детей другой возрастной категории просто опасно. Педагог же, берущийся за работу с детьми от 0 до 3 лет по системе </a:t>
            </a:r>
            <a:r>
              <a:rPr lang="ru-RU" sz="1200" dirty="0" err="1"/>
              <a:t>Монтессори</a:t>
            </a:r>
            <a:r>
              <a:rPr lang="ru-RU" sz="1200" dirty="0"/>
              <a:t>, должен не просто знать об особенностях этого возраста, но и иметь специальную подготовку. Тем не менее сама Мария </a:t>
            </a:r>
            <a:r>
              <a:rPr lang="ru-RU" sz="1200" dirty="0" err="1"/>
              <a:t>Монтессори</a:t>
            </a:r>
            <a:r>
              <a:rPr lang="ru-RU" sz="1200" dirty="0"/>
              <a:t> считала, что идеальным местом для ребенка до трех лет является родительский дом.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157" y="3793066"/>
            <a:ext cx="5034844" cy="335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9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68" y="0"/>
            <a:ext cx="10566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3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311" y="0"/>
            <a:ext cx="10487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7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1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153</TotalTime>
  <Words>1635</Words>
  <Application>Microsoft Office PowerPoint</Application>
  <PresentationFormat>Широкоэкранный</PresentationFormat>
  <Paragraphs>18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Century Gothic</vt:lpstr>
      <vt:lpstr>Wingdings 3</vt:lpstr>
      <vt:lpstr>Легкий дым</vt:lpstr>
      <vt:lpstr>Педагогика Марии      Монтессори</vt:lpstr>
      <vt:lpstr>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Педагогика Марии Монтессори</dc:title>
  <dc:creator>Татьяна</dc:creator>
  <cp:lastModifiedBy>Татьяна</cp:lastModifiedBy>
  <cp:revision>15</cp:revision>
  <dcterms:created xsi:type="dcterms:W3CDTF">2018-03-28T05:47:18Z</dcterms:created>
  <dcterms:modified xsi:type="dcterms:W3CDTF">2018-03-29T12:53:54Z</dcterms:modified>
</cp:coreProperties>
</file>